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302" r:id="rId41"/>
    <p:sldId id="296" r:id="rId42"/>
    <p:sldId id="298" r:id="rId43"/>
    <p:sldId id="299" r:id="rId44"/>
    <p:sldId id="300" r:id="rId45"/>
    <p:sldId id="301" r:id="rId46"/>
    <p:sldId id="303" r:id="rId47"/>
    <p:sldId id="304" r:id="rId48"/>
    <p:sldId id="305" r:id="rId49"/>
    <p:sldId id="306" r:id="rId50"/>
    <p:sldId id="308" r:id="rId51"/>
    <p:sldId id="307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-7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C0586-FEC2-4C85-AE0F-46422FF89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FA4AF5F-D236-4B1A-BC71-DE5E250ED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DD675F-F7C5-4138-B537-D649594D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A99DA54-745A-4E38-9446-B352CD21A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A34229D-68B5-45B1-9254-F48382FCC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44578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502BF5-CBAC-4ADF-B959-A05A5370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FC711D2-C31B-47AB-A0DD-0DCB3B906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64D1629-A61F-49B4-81CE-9D172996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9D528F-C035-4359-B56F-AC6F36393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88DCCA0-004F-4708-9D54-E565B30B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282674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5B6B19B-A40E-4D50-8C39-C307EFB86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4D40AB1-F169-4F37-BD48-D74DF7AB3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7A508CD-F8F5-4C9B-97B1-EF3462548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D36F76-8A51-494C-B6DA-28AFBA3C0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DBFAB6-F530-493B-A299-AEA540F4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149275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A2EA62-91BD-49E5-A356-427517E7B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FF2D566-4F80-4450-B3A0-DDA4D826D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B1DB8C3-D7BA-4FD4-8B1E-E56D1739D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AEA6411-6F5E-4934-9672-443429522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1F3D8C-B117-4588-83E5-8474117CF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427890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F1F46D-CC35-4B22-88C8-71A1B379B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2833E65-E32B-4686-9808-A98A659B4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914A975-B873-41A6-A577-24CF54FF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07859E6-C719-4CB0-9BD8-8ED3DE86A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8FFE4EE-9608-4507-90BB-B0E64651F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394875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2A2B1F-5B89-48C5-A5FF-8B3ABCEE8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F7E4E6-AE95-4E34-A4BE-AD3D8AB8F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945C86E-7112-491E-A637-A21895640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CD48879-B6EC-433F-8E7C-431126FA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C6A7FE4-97DB-45BA-A2DE-8CAE13CFA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74D1EC6-EB93-4872-932B-39E759F00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380616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7E9BCB-3CAA-4E32-BBF9-E111EF666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3E49952-927A-4109-A333-2B671964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47B75FB-1093-467F-98C7-15F2CDD9DF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BA7DEFA-DC79-453F-A91C-1FE7896D8A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ED98AD8-FCE5-4B4E-BFE7-B1BA776AB2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D98A1C6-4012-4084-AB12-55BFC778E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D0BE5DE-414A-429A-9707-47E5ADECD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ED840D1-FB77-44C6-822C-B10E96B07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33538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0711FF-A3D5-4BC6-9076-82E0F4DFE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01F01A8-0723-4129-9C62-009E04330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5CDA41B-E105-4C5C-988C-CC5A03D6F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C679251-9BA7-4B99-8EF2-668C44E9C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162045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C0E3178-9FE5-4D4D-81D6-293B01C5D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DEB5828-7F91-4D82-853B-E2DD6A2F8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4B619FA-B9B6-4A0F-B385-9218C6928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3083114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FA8219-7E09-4DA7-9673-6CA989366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DC55000-AEA9-4DED-B958-51165AFE4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CCC8CEC-9E29-495F-92C2-88F897AC5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7A66250-7476-4CF6-BFB4-7882E7629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5E44342-F111-4B17-9F49-52D156B5B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898B22-A2DC-44E3-ADAF-522891B89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232726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11DA66-D784-48A2-B8AF-270213CD6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552BFD1-988A-4348-AE45-16F1718FE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C7D734A-9C24-464B-9426-0DB9DD17B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6BBBC24-0B2F-44DB-AB1F-1AD2F48FD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2C2B911-B35F-4CC6-AF87-A08D54324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19D01C1-70AB-4342-A6F7-E04BED54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9322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F2038A7-FEE2-4CE1-B578-9EF2A3BEE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F65DDFB-447A-4638-8DE6-880D4605E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0D562A5-D79E-40BC-89D9-0C92837348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C153C-CA72-4179-B6C1-17479B12156D}" type="datetimeFigureOut">
              <a:rPr lang="en-ZA" smtClean="0"/>
              <a:pPr/>
              <a:t>2019/03/30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ABCAD82-48FC-4BD7-8A23-8DAD95A7E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4E3BBA6-7763-4897-A4C1-518D10994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1CDAC-8664-46C7-B553-C54150125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="" xmlns:p14="http://schemas.microsoft.com/office/powerpoint/2010/main" val="388763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uth%E2%80%93Morris%E2%80%93Pratt_algorithm" TargetMode="External"/><Relationship Id="rId2" Type="http://schemas.openxmlformats.org/officeDocument/2006/relationships/hyperlink" Target="https://www.geeksforgeeks.org/kmp-algorithm-for-pattern-searching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9CECB2-AC4B-4997-AE61-1ABD45A46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44858"/>
            <a:ext cx="9144000" cy="2387600"/>
          </a:xfrm>
        </p:spPr>
        <p:txBody>
          <a:bodyPr/>
          <a:lstStyle/>
          <a:p>
            <a:r>
              <a:rPr lang="en-ZA" dirty="0"/>
              <a:t>Finding substrings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6574313-F8C7-49E5-A35D-34245A4B64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BY Taariq Mowzer</a:t>
            </a:r>
          </a:p>
        </p:txBody>
      </p:sp>
    </p:spTree>
    <p:extLst>
      <p:ext uri="{BB962C8B-B14F-4D97-AF65-F5344CB8AC3E}">
        <p14:creationId xmlns="" xmlns:p14="http://schemas.microsoft.com/office/powerpoint/2010/main" val="2219359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rgbClr val="FF0000"/>
                </a:solidFill>
              </a:rPr>
              <a:t>B</a:t>
            </a:r>
            <a:r>
              <a:rPr lang="en-ZA" dirty="0"/>
              <a:t>ACABABACABAD</a:t>
            </a:r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ACABAD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850669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CABABACABAD</a:t>
            </a:r>
          </a:p>
          <a:p>
            <a:pPr marL="0" indent="0">
              <a:buNone/>
            </a:pPr>
            <a:r>
              <a:rPr lang="en-ZA" dirty="0"/>
              <a:t>ABA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CABAD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3764193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</a:t>
            </a:r>
            <a:r>
              <a:rPr lang="en-ZA" dirty="0">
                <a:solidFill>
                  <a:srgbClr val="FF0000"/>
                </a:solidFill>
              </a:rPr>
              <a:t>C</a:t>
            </a:r>
            <a:r>
              <a:rPr lang="en-ZA" dirty="0"/>
              <a:t>ABABACABAD</a:t>
            </a:r>
          </a:p>
          <a:p>
            <a:pPr marL="0" indent="0">
              <a:buNone/>
            </a:pPr>
            <a:r>
              <a:rPr lang="en-ZA" dirty="0"/>
              <a:t>ABAC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3211839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</a:t>
            </a: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BABACABAD</a:t>
            </a:r>
          </a:p>
          <a:p>
            <a:pPr marL="0" indent="0">
              <a:buNone/>
            </a:pPr>
            <a:r>
              <a:rPr lang="en-ZA" dirty="0"/>
              <a:t>ABACA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3679154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</a:t>
            </a:r>
            <a:r>
              <a:rPr lang="en-ZA" dirty="0">
                <a:solidFill>
                  <a:srgbClr val="FF0000"/>
                </a:solidFill>
              </a:rPr>
              <a:t>B</a:t>
            </a:r>
            <a:r>
              <a:rPr lang="en-ZA" dirty="0"/>
              <a:t>ABACABAD</a:t>
            </a:r>
          </a:p>
          <a:p>
            <a:pPr marL="0" indent="0">
              <a:buNone/>
            </a:pPr>
            <a:r>
              <a:rPr lang="en-ZA" dirty="0"/>
              <a:t>ABACAB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3354071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ABACAB</a:t>
            </a: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BACABAD</a:t>
            </a:r>
          </a:p>
          <a:p>
            <a:pPr marL="0" indent="0">
              <a:buNone/>
            </a:pPr>
            <a:r>
              <a:rPr lang="en-ZA" dirty="0"/>
              <a:t>ABACABA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1314001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ABACABA</a:t>
            </a:r>
            <a:r>
              <a:rPr lang="en-ZA" dirty="0">
                <a:solidFill>
                  <a:srgbClr val="FF0000"/>
                </a:solidFill>
              </a:rPr>
              <a:t>B</a:t>
            </a:r>
            <a:r>
              <a:rPr lang="en-ZA" dirty="0"/>
              <a:t>ACABAD         </a:t>
            </a:r>
          </a:p>
          <a:p>
            <a:pPr marL="0" indent="0">
              <a:buNone/>
            </a:pPr>
            <a:r>
              <a:rPr lang="en-ZA" dirty="0"/>
              <a:t>ABACABA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736884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ABACABA</a:t>
            </a:r>
            <a:r>
              <a:rPr lang="en-ZA" dirty="0">
                <a:solidFill>
                  <a:srgbClr val="FF0000"/>
                </a:solidFill>
              </a:rPr>
              <a:t>B</a:t>
            </a:r>
            <a:r>
              <a:rPr lang="en-ZA" dirty="0"/>
              <a:t>ACABAD         instead of  A</a:t>
            </a:r>
            <a:r>
              <a:rPr lang="en-ZA" dirty="0">
                <a:solidFill>
                  <a:srgbClr val="FF0000"/>
                </a:solidFill>
              </a:rPr>
              <a:t>B</a:t>
            </a:r>
            <a:r>
              <a:rPr lang="en-ZA" dirty="0"/>
              <a:t>ACABABACABAD </a:t>
            </a:r>
          </a:p>
          <a:p>
            <a:pPr marL="0" indent="0">
              <a:buNone/>
            </a:pPr>
            <a:r>
              <a:rPr lang="en-ZA" dirty="0"/>
              <a:t>          ABA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CABAD                                    </a:t>
            </a:r>
            <a:r>
              <a:rPr lang="en-ZA" dirty="0" err="1">
                <a:solidFill>
                  <a:schemeClr val="bg2">
                    <a:lumMod val="75000"/>
                  </a:schemeClr>
                </a:solidFill>
              </a:rPr>
              <a:t>ABACABAD</a:t>
            </a:r>
            <a:endParaRPr lang="en-ZA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739267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ABACABA</a:t>
            </a:r>
            <a:r>
              <a:rPr lang="en-ZA" dirty="0">
                <a:solidFill>
                  <a:srgbClr val="FF0000"/>
                </a:solidFill>
              </a:rPr>
              <a:t>B</a:t>
            </a:r>
            <a:r>
              <a:rPr lang="en-ZA" dirty="0"/>
              <a:t>ACABAD</a:t>
            </a:r>
          </a:p>
          <a:p>
            <a:pPr marL="0" indent="0">
              <a:buNone/>
            </a:pPr>
            <a:r>
              <a:rPr lang="en-ZA" dirty="0"/>
              <a:t>               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BACABAD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2388270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ABACABA</a:t>
            </a:r>
            <a:r>
              <a:rPr lang="en-ZA" dirty="0">
                <a:solidFill>
                  <a:srgbClr val="FF0000"/>
                </a:solidFill>
              </a:rPr>
              <a:t>B</a:t>
            </a:r>
            <a:r>
              <a:rPr lang="en-ZA" dirty="0"/>
              <a:t>ACABAD</a:t>
            </a:r>
          </a:p>
          <a:p>
            <a:pPr marL="0" indent="0">
              <a:buNone/>
            </a:pPr>
            <a:r>
              <a:rPr lang="en-ZA" dirty="0"/>
              <a:t>               AB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ACABAD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218013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CC8A9D-B945-4098-A408-820277F8A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 are we doing?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70D0700-F758-4A6A-B9EE-700BE45D5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How many times does a string </a:t>
            </a:r>
            <a:r>
              <a:rPr lang="en-ZA" i="1" dirty="0"/>
              <a:t>L </a:t>
            </a:r>
            <a:r>
              <a:rPr lang="en-ZA" dirty="0"/>
              <a:t>appear in a string </a:t>
            </a:r>
            <a:r>
              <a:rPr lang="en-ZA" i="1" dirty="0"/>
              <a:t>S.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E.G How many times does AABA appear in ABABAABAABA.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In this case twice:</a:t>
            </a:r>
          </a:p>
          <a:p>
            <a:pPr marL="0" indent="0">
              <a:buNone/>
            </a:pPr>
            <a:r>
              <a:rPr lang="en-ZA" dirty="0"/>
              <a:t>ABAB</a:t>
            </a:r>
            <a:r>
              <a:rPr lang="en-ZA" dirty="0">
                <a:solidFill>
                  <a:srgbClr val="FF0000"/>
                </a:solidFill>
              </a:rPr>
              <a:t>|</a:t>
            </a:r>
            <a:r>
              <a:rPr lang="en-ZA" dirty="0"/>
              <a:t>AABA</a:t>
            </a:r>
            <a:r>
              <a:rPr lang="en-ZA" dirty="0">
                <a:solidFill>
                  <a:srgbClr val="FF0000"/>
                </a:solidFill>
              </a:rPr>
              <a:t>|</a:t>
            </a:r>
            <a:r>
              <a:rPr lang="en-ZA" dirty="0"/>
              <a:t>ABA</a:t>
            </a:r>
          </a:p>
          <a:p>
            <a:pPr marL="0" indent="0">
              <a:buNone/>
            </a:pPr>
            <a:r>
              <a:rPr lang="en-ZA" dirty="0"/>
              <a:t>ABABAAB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|</a:t>
            </a:r>
            <a:r>
              <a:rPr lang="en-ZA" dirty="0"/>
              <a:t>AABA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|</a:t>
            </a:r>
          </a:p>
          <a:p>
            <a:pPr marL="0" indent="0">
              <a:buNone/>
            </a:pPr>
            <a:r>
              <a:rPr lang="en-ZA" dirty="0"/>
              <a:t>Notice the overlap ABAB</a:t>
            </a:r>
            <a:r>
              <a:rPr lang="en-ZA" dirty="0">
                <a:solidFill>
                  <a:srgbClr val="FF0000"/>
                </a:solidFill>
              </a:rPr>
              <a:t>|</a:t>
            </a:r>
            <a:r>
              <a:rPr lang="en-ZA" dirty="0"/>
              <a:t>AAB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|</a:t>
            </a:r>
            <a:r>
              <a:rPr lang="en-ZA" dirty="0"/>
              <a:t>A</a:t>
            </a:r>
            <a:r>
              <a:rPr lang="en-ZA" dirty="0">
                <a:solidFill>
                  <a:srgbClr val="FF0000"/>
                </a:solidFill>
              </a:rPr>
              <a:t>|</a:t>
            </a:r>
            <a:r>
              <a:rPr lang="en-ZA" dirty="0"/>
              <a:t>ABA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|</a:t>
            </a:r>
          </a:p>
        </p:txBody>
      </p:sp>
    </p:spTree>
    <p:extLst>
      <p:ext uri="{BB962C8B-B14F-4D97-AF65-F5344CB8AC3E}">
        <p14:creationId xmlns="" xmlns:p14="http://schemas.microsoft.com/office/powerpoint/2010/main" val="1613408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ABACABAB</a:t>
            </a: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CABAD</a:t>
            </a:r>
          </a:p>
          <a:p>
            <a:pPr marL="0" indent="0">
              <a:buNone/>
            </a:pPr>
            <a:r>
              <a:rPr lang="en-ZA" dirty="0"/>
              <a:t>               ABA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CABAD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22211741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ABACABABA</a:t>
            </a:r>
            <a:r>
              <a:rPr lang="en-ZA" dirty="0">
                <a:solidFill>
                  <a:srgbClr val="FF0000"/>
                </a:solidFill>
              </a:rPr>
              <a:t>C</a:t>
            </a:r>
            <a:r>
              <a:rPr lang="en-ZA" dirty="0"/>
              <a:t>ABAD</a:t>
            </a:r>
          </a:p>
          <a:p>
            <a:pPr marL="0" indent="0">
              <a:buNone/>
            </a:pPr>
            <a:r>
              <a:rPr lang="en-ZA" dirty="0"/>
              <a:t>               ABAC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3050792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ABACABABAC</a:t>
            </a: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BAD</a:t>
            </a:r>
          </a:p>
          <a:p>
            <a:pPr marL="0" indent="0">
              <a:buNone/>
            </a:pPr>
            <a:r>
              <a:rPr lang="en-ZA" dirty="0"/>
              <a:t>               ABACA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2828170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ABACABABACA</a:t>
            </a:r>
            <a:r>
              <a:rPr lang="en-ZA" dirty="0">
                <a:solidFill>
                  <a:srgbClr val="FF0000"/>
                </a:solidFill>
              </a:rPr>
              <a:t>B</a:t>
            </a:r>
            <a:r>
              <a:rPr lang="en-ZA" dirty="0"/>
              <a:t>AD</a:t>
            </a:r>
          </a:p>
          <a:p>
            <a:pPr marL="0" indent="0">
              <a:buNone/>
            </a:pPr>
            <a:r>
              <a:rPr lang="en-ZA" dirty="0"/>
              <a:t>               ABACAB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3325022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ABACABABACAB</a:t>
            </a: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D</a:t>
            </a:r>
          </a:p>
          <a:p>
            <a:pPr marL="0" indent="0">
              <a:buNone/>
            </a:pPr>
            <a:r>
              <a:rPr lang="en-ZA" dirty="0"/>
              <a:t>               ABACABA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917049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/>
              <a:t>ABACABABACABA</a:t>
            </a:r>
            <a:r>
              <a:rPr lang="en-ZA" dirty="0">
                <a:solidFill>
                  <a:srgbClr val="FF0000"/>
                </a:solidFill>
              </a:rPr>
              <a:t>D</a:t>
            </a:r>
          </a:p>
          <a:p>
            <a:pPr marL="0" indent="0">
              <a:buNone/>
            </a:pPr>
            <a:r>
              <a:rPr lang="en-ZA" dirty="0"/>
              <a:t>               ABACABAD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2744286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is the length of the longest prefix that is also a suffix of L[:</a:t>
            </a:r>
            <a:r>
              <a:rPr lang="en-ZA" dirty="0" err="1"/>
              <a:t>i</a:t>
            </a:r>
            <a:r>
              <a:rPr lang="en-ZA" dirty="0"/>
              <a:t>],</a:t>
            </a:r>
          </a:p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≠ </a:t>
            </a:r>
            <a:r>
              <a:rPr lang="en-ZA" dirty="0" err="1"/>
              <a:t>i</a:t>
            </a: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1745549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is the length of the longest prefix that is also a suffix of L[:</a:t>
            </a:r>
            <a:r>
              <a:rPr lang="en-ZA" dirty="0" err="1"/>
              <a:t>i</a:t>
            </a:r>
            <a:r>
              <a:rPr lang="en-ZA" dirty="0"/>
              <a:t>],</a:t>
            </a:r>
          </a:p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≠ </a:t>
            </a:r>
            <a:r>
              <a:rPr lang="en-ZA" dirty="0" err="1"/>
              <a:t>i</a:t>
            </a:r>
            <a:endParaRPr lang="en-ZA" dirty="0"/>
          </a:p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ABACABAD        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1338548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is the length of the longest prefix that is also a suffix of L[:</a:t>
            </a:r>
            <a:r>
              <a:rPr lang="en-ZA" dirty="0" err="1"/>
              <a:t>i</a:t>
            </a:r>
            <a:r>
              <a:rPr lang="en-ZA" dirty="0"/>
              <a:t>],</a:t>
            </a:r>
          </a:p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≠ </a:t>
            </a:r>
            <a:r>
              <a:rPr lang="en-ZA" dirty="0" err="1"/>
              <a:t>i</a:t>
            </a:r>
            <a:endParaRPr lang="en-ZA" dirty="0"/>
          </a:p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ABACABAD        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BACABAD                                                  </a:t>
            </a:r>
            <a:r>
              <a:rPr lang="en-ZA" dirty="0"/>
              <a:t>M[1] = 0</a:t>
            </a:r>
          </a:p>
        </p:txBody>
      </p:sp>
    </p:spTree>
    <p:extLst>
      <p:ext uri="{BB962C8B-B14F-4D97-AF65-F5344CB8AC3E}">
        <p14:creationId xmlns="" xmlns:p14="http://schemas.microsoft.com/office/powerpoint/2010/main" val="8311173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is the length of the longest prefix that is also a suffix of L[:</a:t>
            </a:r>
            <a:r>
              <a:rPr lang="en-ZA" dirty="0" err="1"/>
              <a:t>i</a:t>
            </a:r>
            <a:r>
              <a:rPr lang="en-ZA" dirty="0"/>
              <a:t>],</a:t>
            </a:r>
          </a:p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≠ </a:t>
            </a:r>
            <a:r>
              <a:rPr lang="en-ZA" dirty="0" err="1"/>
              <a:t>i</a:t>
            </a:r>
            <a:endParaRPr lang="en-ZA" dirty="0"/>
          </a:p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ABACABAD        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BACABAD                                                  </a:t>
            </a:r>
            <a:r>
              <a:rPr lang="en-ZA" dirty="0"/>
              <a:t>M[1] = 0</a:t>
            </a:r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ACABAD                                                  </a:t>
            </a:r>
            <a:r>
              <a:rPr lang="en-ZA" dirty="0"/>
              <a:t>M[2] = 0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27709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5C6392-8A15-41FC-9643-2CCD1734C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Rabin-Karp and hashing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9D9593-780F-43A7-8B8C-405A12624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How to hash a string S?</a:t>
            </a:r>
          </a:p>
          <a:p>
            <a:pPr marL="0" indent="0">
              <a:buNone/>
            </a:pPr>
            <a:r>
              <a:rPr lang="en-ZA" dirty="0"/>
              <a:t>Let </a:t>
            </a:r>
            <a:r>
              <a:rPr lang="en-ZA" i="1" dirty="0"/>
              <a:t>p</a:t>
            </a:r>
            <a:r>
              <a:rPr lang="en-ZA" dirty="0"/>
              <a:t> = 1000000007 and </a:t>
            </a:r>
            <a:r>
              <a:rPr lang="en-ZA" i="1" dirty="0"/>
              <a:t>k</a:t>
            </a:r>
            <a:r>
              <a:rPr lang="en-ZA" dirty="0"/>
              <a:t> = 3247683247 (some other big prime)</a:t>
            </a:r>
          </a:p>
          <a:p>
            <a:pPr marL="0" indent="0">
              <a:buNone/>
            </a:pPr>
            <a:r>
              <a:rPr lang="en-ZA" dirty="0"/>
              <a:t>Let f(char </a:t>
            </a:r>
            <a:r>
              <a:rPr lang="en-ZA" i="1" dirty="0"/>
              <a:t>v</a:t>
            </a:r>
            <a:r>
              <a:rPr lang="en-ZA" dirty="0"/>
              <a:t>) = the position </a:t>
            </a:r>
            <a:r>
              <a:rPr lang="en-ZA" i="1" dirty="0"/>
              <a:t>v</a:t>
            </a:r>
            <a:r>
              <a:rPr lang="en-ZA" dirty="0"/>
              <a:t> is in the alphabet </a:t>
            </a:r>
            <a:r>
              <a:rPr lang="en-ZA" dirty="0" err="1"/>
              <a:t>e.g</a:t>
            </a:r>
            <a:r>
              <a:rPr lang="en-ZA" dirty="0"/>
              <a:t> f(a) = 1, f(e) = 5.</a:t>
            </a:r>
          </a:p>
          <a:p>
            <a:pPr marL="0" indent="0">
              <a:buNone/>
            </a:pPr>
            <a:endParaRPr lang="en-ZA" dirty="0"/>
          </a:p>
          <a:p>
            <a:pPr marL="0" indent="0" algn="just">
              <a:buNone/>
            </a:pPr>
            <a:r>
              <a:rPr lang="en-ZA" dirty="0"/>
              <a:t>hash (‘adeb’) = f(‘a’)*k</a:t>
            </a:r>
            <a:r>
              <a:rPr lang="en-ZA" baseline="30000" dirty="0"/>
              <a:t>3</a:t>
            </a:r>
            <a:r>
              <a:rPr lang="en-ZA" dirty="0"/>
              <a:t> + f(‘d’)*k</a:t>
            </a:r>
            <a:r>
              <a:rPr lang="en-ZA" baseline="30000" dirty="0"/>
              <a:t>2</a:t>
            </a:r>
            <a:r>
              <a:rPr lang="en-ZA" dirty="0"/>
              <a:t> + f(‘e’)*k + f(‘b’) (mod </a:t>
            </a:r>
            <a:r>
              <a:rPr lang="en-ZA" i="1" dirty="0"/>
              <a:t>p</a:t>
            </a:r>
            <a:r>
              <a:rPr lang="en-ZA" dirty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32206292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is the length of the longest prefix that is also a suffix of L[:</a:t>
            </a:r>
            <a:r>
              <a:rPr lang="en-ZA" dirty="0" err="1"/>
              <a:t>i</a:t>
            </a:r>
            <a:r>
              <a:rPr lang="en-ZA" dirty="0"/>
              <a:t>],</a:t>
            </a:r>
          </a:p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≠ </a:t>
            </a:r>
            <a:r>
              <a:rPr lang="en-ZA" dirty="0" err="1"/>
              <a:t>i</a:t>
            </a:r>
            <a:endParaRPr lang="en-ZA" dirty="0"/>
          </a:p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ABACABAD        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BACABAD                                                  </a:t>
            </a:r>
            <a:r>
              <a:rPr lang="en-ZA" dirty="0"/>
              <a:t>M[1] = 0</a:t>
            </a:r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ACABAD                                                  </a:t>
            </a:r>
            <a:r>
              <a:rPr lang="en-ZA" dirty="0"/>
              <a:t>M[2]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CABAD                                                  </a:t>
            </a:r>
            <a:r>
              <a:rPr lang="en-ZA" dirty="0"/>
              <a:t>M[3] = 1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9987145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is the length of the longest prefix that is also a suffix of L[:</a:t>
            </a:r>
            <a:r>
              <a:rPr lang="en-ZA" dirty="0" err="1"/>
              <a:t>i</a:t>
            </a:r>
            <a:r>
              <a:rPr lang="en-ZA" dirty="0"/>
              <a:t>],</a:t>
            </a:r>
          </a:p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≠ </a:t>
            </a:r>
            <a:r>
              <a:rPr lang="en-ZA" dirty="0" err="1"/>
              <a:t>i</a:t>
            </a:r>
            <a:endParaRPr lang="en-ZA" dirty="0"/>
          </a:p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ABACABAD        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BACABAD                                                  </a:t>
            </a:r>
            <a:r>
              <a:rPr lang="en-ZA" dirty="0"/>
              <a:t>M[1] = 0</a:t>
            </a:r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ACABAD                                                  </a:t>
            </a:r>
            <a:r>
              <a:rPr lang="en-ZA" dirty="0"/>
              <a:t>M[2]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CABAD                                                  </a:t>
            </a:r>
            <a:r>
              <a:rPr lang="en-ZA" dirty="0"/>
              <a:t>M[3] = 1</a:t>
            </a:r>
          </a:p>
          <a:p>
            <a:pPr marL="0" indent="0">
              <a:buNone/>
            </a:pPr>
            <a:r>
              <a:rPr lang="en-ZA" dirty="0"/>
              <a:t>ABAC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ABAD                                                  </a:t>
            </a:r>
            <a:r>
              <a:rPr lang="en-ZA" dirty="0"/>
              <a:t>M[4] = 0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33949253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is the length of the longest prefix that is also a suffix of L[:</a:t>
            </a:r>
            <a:r>
              <a:rPr lang="en-ZA" dirty="0" err="1"/>
              <a:t>i</a:t>
            </a:r>
            <a:r>
              <a:rPr lang="en-ZA" dirty="0"/>
              <a:t>],</a:t>
            </a:r>
          </a:p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≠ </a:t>
            </a:r>
            <a:r>
              <a:rPr lang="en-ZA" dirty="0" err="1"/>
              <a:t>i</a:t>
            </a:r>
            <a:endParaRPr lang="en-ZA" dirty="0"/>
          </a:p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dirty="0"/>
              <a:t>ABAC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ABAD                                                  </a:t>
            </a:r>
            <a:r>
              <a:rPr lang="en-ZA" dirty="0"/>
              <a:t>M[4]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BAC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BAD                                                  </a:t>
            </a:r>
            <a:r>
              <a:rPr lang="en-ZA" dirty="0"/>
              <a:t>M[5] = 1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20913811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is the length of the longest prefix that is also a suffix of L[:</a:t>
            </a:r>
            <a:r>
              <a:rPr lang="en-ZA" dirty="0" err="1"/>
              <a:t>i</a:t>
            </a:r>
            <a:r>
              <a:rPr lang="en-ZA" dirty="0"/>
              <a:t>],</a:t>
            </a:r>
          </a:p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≠ </a:t>
            </a:r>
            <a:r>
              <a:rPr lang="en-ZA" dirty="0" err="1"/>
              <a:t>i</a:t>
            </a:r>
            <a:endParaRPr lang="en-ZA" dirty="0"/>
          </a:p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dirty="0"/>
              <a:t>ABAC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ABAD                                                  </a:t>
            </a:r>
            <a:r>
              <a:rPr lang="en-ZA" dirty="0"/>
              <a:t>M[4]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BAC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BAD                                                  </a:t>
            </a:r>
            <a:r>
              <a:rPr lang="en-ZA" dirty="0"/>
              <a:t>M[5]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/>
              <a:t>AC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AD                                                  </a:t>
            </a:r>
            <a:r>
              <a:rPr lang="en-ZA" dirty="0"/>
              <a:t>M[6] = 2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41538259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is the length of the longest prefix that is also a suffix of L[:</a:t>
            </a:r>
            <a:r>
              <a:rPr lang="en-ZA" dirty="0" err="1"/>
              <a:t>i</a:t>
            </a:r>
            <a:r>
              <a:rPr lang="en-ZA" dirty="0"/>
              <a:t>],</a:t>
            </a:r>
          </a:p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≠ </a:t>
            </a:r>
            <a:r>
              <a:rPr lang="en-ZA" dirty="0" err="1"/>
              <a:t>i</a:t>
            </a:r>
            <a:endParaRPr lang="en-ZA" dirty="0"/>
          </a:p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dirty="0"/>
              <a:t>ABAC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ABAD                                                  </a:t>
            </a:r>
            <a:r>
              <a:rPr lang="en-ZA" dirty="0"/>
              <a:t>M[4]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BAC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BAD                                                  </a:t>
            </a:r>
            <a:r>
              <a:rPr lang="en-ZA" dirty="0"/>
              <a:t>M[5]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/>
              <a:t>AC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AD                                                  </a:t>
            </a:r>
            <a:r>
              <a:rPr lang="en-ZA" dirty="0"/>
              <a:t>M[6] = 2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ABA</a:t>
            </a:r>
            <a:r>
              <a:rPr lang="en-ZA" dirty="0"/>
              <a:t>C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D                                                  </a:t>
            </a:r>
            <a:r>
              <a:rPr lang="en-ZA" dirty="0"/>
              <a:t>M[7] = 3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24932829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is the length of the longest prefix that is also a suffix of L[:</a:t>
            </a:r>
            <a:r>
              <a:rPr lang="en-ZA" dirty="0" err="1"/>
              <a:t>i</a:t>
            </a:r>
            <a:r>
              <a:rPr lang="en-ZA" dirty="0"/>
              <a:t>],</a:t>
            </a:r>
          </a:p>
          <a:p>
            <a:pPr marL="0" indent="0">
              <a:buNone/>
            </a:pPr>
            <a:r>
              <a:rPr lang="en-ZA" dirty="0"/>
              <a:t>M[</a:t>
            </a:r>
            <a:r>
              <a:rPr lang="en-ZA" dirty="0" err="1"/>
              <a:t>i</a:t>
            </a:r>
            <a:r>
              <a:rPr lang="en-ZA" dirty="0"/>
              <a:t>] ≠ </a:t>
            </a:r>
            <a:r>
              <a:rPr lang="en-ZA" dirty="0" err="1"/>
              <a:t>i</a:t>
            </a:r>
            <a:endParaRPr lang="en-ZA" dirty="0"/>
          </a:p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dirty="0"/>
              <a:t>ABAC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ABAD                                                  </a:t>
            </a:r>
            <a:r>
              <a:rPr lang="en-ZA" dirty="0"/>
              <a:t>M[4]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BAC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BAD                                                  </a:t>
            </a:r>
            <a:r>
              <a:rPr lang="en-ZA" dirty="0"/>
              <a:t>M[5]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/>
              <a:t>AC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AD                                                  </a:t>
            </a:r>
            <a:r>
              <a:rPr lang="en-ZA" dirty="0"/>
              <a:t>M[6] = 2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ABA</a:t>
            </a:r>
            <a:r>
              <a:rPr lang="en-ZA" dirty="0"/>
              <a:t>C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D                                                  </a:t>
            </a:r>
            <a:r>
              <a:rPr lang="en-ZA" dirty="0"/>
              <a:t>M[7] = 3</a:t>
            </a:r>
          </a:p>
          <a:p>
            <a:pPr marL="0" indent="0">
              <a:buNone/>
            </a:pPr>
            <a:r>
              <a:rPr lang="en-ZA" dirty="0"/>
              <a:t>ABACABAD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        </a:t>
            </a:r>
            <a:r>
              <a:rPr lang="en-ZA" dirty="0"/>
              <a:t>M[8] = 0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33527918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ABABBABABAA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27926390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ABABBABABAA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M[1] = 0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33329389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ABABBABABAA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M[1]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M[2] = 1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30319969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ABABBABABAA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M[1]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M[2]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M[3] = 2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2036833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E8D819-7643-43CF-AFC9-AA4F66919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What’s the point of hashing?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E6BFFC-FA31-44CA-9D30-E9ACCEDCB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If hash(</a:t>
            </a:r>
            <a:r>
              <a:rPr lang="en-ZA" i="1" dirty="0"/>
              <a:t>P</a:t>
            </a:r>
            <a:r>
              <a:rPr lang="en-ZA" dirty="0"/>
              <a:t>) ≠ hash(</a:t>
            </a:r>
            <a:r>
              <a:rPr lang="en-ZA" i="1" dirty="0"/>
              <a:t>Q</a:t>
            </a:r>
            <a:r>
              <a:rPr lang="en-ZA" dirty="0"/>
              <a:t>) then </a:t>
            </a:r>
            <a:r>
              <a:rPr lang="en-ZA" i="1" dirty="0"/>
              <a:t>P</a:t>
            </a:r>
            <a:r>
              <a:rPr lang="en-ZA" dirty="0"/>
              <a:t> ≠ </a:t>
            </a:r>
            <a:r>
              <a:rPr lang="en-ZA" i="1" dirty="0"/>
              <a:t>Q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That means we can check less cases.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Notice that if hash(</a:t>
            </a:r>
            <a:r>
              <a:rPr lang="en-ZA" i="1" dirty="0"/>
              <a:t>P</a:t>
            </a:r>
            <a:r>
              <a:rPr lang="en-ZA" dirty="0"/>
              <a:t>) = hash(</a:t>
            </a:r>
            <a:r>
              <a:rPr lang="en-ZA" i="1" dirty="0"/>
              <a:t>Q</a:t>
            </a:r>
            <a:r>
              <a:rPr lang="en-ZA" dirty="0"/>
              <a:t>) does not mean </a:t>
            </a:r>
            <a:r>
              <a:rPr lang="en-ZA" i="1" dirty="0"/>
              <a:t>P</a:t>
            </a:r>
            <a:r>
              <a:rPr lang="en-ZA" dirty="0"/>
              <a:t> = </a:t>
            </a:r>
            <a:r>
              <a:rPr lang="en-ZA" i="1" dirty="0"/>
              <a:t>Q</a:t>
            </a:r>
            <a:r>
              <a:rPr lang="en-ZA" dirty="0"/>
              <a:t>, so you still have to check if </a:t>
            </a:r>
            <a:r>
              <a:rPr lang="en-ZA" i="1" dirty="0"/>
              <a:t>P</a:t>
            </a:r>
            <a:r>
              <a:rPr lang="en-ZA" dirty="0"/>
              <a:t> = </a:t>
            </a:r>
            <a:r>
              <a:rPr lang="en-ZA" i="1" dirty="0"/>
              <a:t>Q</a:t>
            </a:r>
            <a:r>
              <a:rPr lang="en-ZA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963275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ABABBABABAA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M[1]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M[2]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M[3] = 2</a:t>
            </a:r>
          </a:p>
          <a:p>
            <a:pPr marL="0" indent="0">
              <a:buNone/>
            </a:pPr>
            <a:r>
              <a:rPr lang="en-ZA" dirty="0"/>
              <a:t>ABABB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M[4] = 0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23535972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ABABBABABAA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M[1]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M[2]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M[3] = 2</a:t>
            </a:r>
          </a:p>
          <a:p>
            <a:pPr marL="0" indent="0">
              <a:buNone/>
            </a:pPr>
            <a:r>
              <a:rPr lang="en-ZA" dirty="0"/>
              <a:t>ABABB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M[4]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M[5] = 1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14785103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ABABBABABAA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M[1]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M[2]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M[3] = 2</a:t>
            </a:r>
          </a:p>
          <a:p>
            <a:pPr marL="0" indent="0">
              <a:buNone/>
            </a:pPr>
            <a:r>
              <a:rPr lang="en-ZA" dirty="0"/>
              <a:t>ABABB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M[4]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M[5]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/>
              <a:t>ABB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M[6] = 2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2590802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1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ABABBABABAA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M[0] = 0</a:t>
            </a:r>
          </a:p>
          <a:p>
            <a:pPr marL="0" indent="0">
              <a:buNone/>
            </a:pPr>
            <a:r>
              <a:rPr lang="en-ZA" dirty="0"/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M[1]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M[2]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M[3] = 2</a:t>
            </a:r>
          </a:p>
          <a:p>
            <a:pPr marL="0" indent="0">
              <a:buNone/>
            </a:pPr>
            <a:r>
              <a:rPr lang="en-ZA" dirty="0"/>
              <a:t>ABABB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M[4] = 0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M[5]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/>
              <a:t>ABB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M[6] = 2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ABA</a:t>
            </a:r>
            <a:r>
              <a:rPr lang="en-ZA" dirty="0"/>
              <a:t>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M[7] = 3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2956424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ABABBABABAA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M[5]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/>
              <a:t>ABB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M[6] = 2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ABA</a:t>
            </a:r>
            <a:r>
              <a:rPr lang="en-ZA" dirty="0"/>
              <a:t>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M[7] = 3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ABAB</a:t>
            </a:r>
            <a:r>
              <a:rPr lang="en-ZA" dirty="0"/>
              <a:t>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M[8] = 4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31885394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ABABBABABAA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M[5]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/>
              <a:t>ABB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M[6] = 2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ABA</a:t>
            </a:r>
            <a:r>
              <a:rPr lang="en-ZA" dirty="0"/>
              <a:t>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M[7] = 3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ABAB</a:t>
            </a:r>
            <a:r>
              <a:rPr lang="en-ZA" dirty="0"/>
              <a:t>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M[8] = 4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ABA</a:t>
            </a:r>
            <a:r>
              <a:rPr lang="en-ZA" dirty="0"/>
              <a:t>BBAB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M[9] = 3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3565740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836552-370C-4163-9F05-5185B37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Where to fall-back?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73595-3BFB-4FC1-8115-5536AB35F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ABABBABABAA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M[5] = 1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</a:t>
            </a:r>
            <a:r>
              <a:rPr lang="en-ZA" dirty="0"/>
              <a:t>ABB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M[6] = 2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ABA</a:t>
            </a:r>
            <a:r>
              <a:rPr lang="en-ZA" dirty="0"/>
              <a:t>BB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M[7] = 3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ABAB</a:t>
            </a:r>
            <a:r>
              <a:rPr lang="en-ZA" dirty="0"/>
              <a:t>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ABAB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M[8] = 4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ABA</a:t>
            </a:r>
            <a:r>
              <a:rPr lang="en-ZA" dirty="0"/>
              <a:t>BBAB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ABA</a:t>
            </a:r>
            <a:r>
              <a:rPr lang="en-Z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     </a:t>
            </a:r>
            <a:r>
              <a:rPr lang="en-ZA" dirty="0"/>
              <a:t>M[9] = 3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BABBABABA</a:t>
            </a:r>
            <a:r>
              <a:rPr lang="en-ZA" dirty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ZA" dirty="0"/>
              <a:t>    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                                     </a:t>
            </a:r>
            <a:r>
              <a:rPr lang="en-ZA" dirty="0"/>
              <a:t>M[10] = 1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37157336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504091-667A-4016-B926-FB9A93BB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How to implement?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E5078B-19A0-41DA-8A1A-D98656D60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38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ZA" dirty="0" err="1" smtClean="0"/>
              <a:t>lenn</a:t>
            </a:r>
            <a:r>
              <a:rPr lang="en-ZA" dirty="0" smtClean="0"/>
              <a:t> </a:t>
            </a:r>
            <a:r>
              <a:rPr lang="en-ZA" dirty="0"/>
              <a:t>= 0</a:t>
            </a:r>
          </a:p>
          <a:p>
            <a:pPr marL="0" indent="0">
              <a:buNone/>
            </a:pPr>
            <a:r>
              <a:rPr lang="en-ZA" dirty="0">
                <a:solidFill>
                  <a:schemeClr val="accent1"/>
                </a:solidFill>
              </a:rPr>
              <a:t>\\len is the longest prefix of L that currently matches up to S[</a:t>
            </a:r>
            <a:r>
              <a:rPr lang="en-ZA" dirty="0" err="1">
                <a:solidFill>
                  <a:schemeClr val="accent1"/>
                </a:solidFill>
              </a:rPr>
              <a:t>i</a:t>
            </a:r>
            <a:r>
              <a:rPr lang="en-ZA" dirty="0">
                <a:solidFill>
                  <a:schemeClr val="accent1"/>
                </a:solidFill>
              </a:rPr>
              <a:t>]</a:t>
            </a:r>
            <a:endParaRPr lang="en-ZA" dirty="0"/>
          </a:p>
          <a:p>
            <a:pPr marL="0" indent="0">
              <a:buNone/>
            </a:pP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for</a:t>
            </a:r>
            <a:r>
              <a:rPr lang="en-ZA" dirty="0"/>
              <a:t> </a:t>
            </a:r>
            <a:r>
              <a:rPr lang="en-ZA" dirty="0" err="1"/>
              <a:t>i</a:t>
            </a:r>
            <a:r>
              <a:rPr lang="en-ZA" dirty="0"/>
              <a:t> in </a:t>
            </a:r>
            <a:r>
              <a:rPr lang="en-ZA" dirty="0">
                <a:solidFill>
                  <a:srgbClr val="7030A0"/>
                </a:solidFill>
              </a:rPr>
              <a:t>range</a:t>
            </a:r>
            <a:r>
              <a:rPr lang="en-ZA" dirty="0"/>
              <a:t>(</a:t>
            </a:r>
            <a:r>
              <a:rPr lang="en-ZA" dirty="0" err="1"/>
              <a:t>len</a:t>
            </a:r>
            <a:r>
              <a:rPr lang="en-ZA" dirty="0"/>
              <a:t>(S)):</a:t>
            </a:r>
          </a:p>
          <a:p>
            <a:pPr marL="0" indent="0">
              <a:buNone/>
            </a:pPr>
            <a:r>
              <a:rPr lang="en-ZA" dirty="0"/>
              <a:t>	</a:t>
            </a:r>
            <a:r>
              <a:rPr lang="en-ZA" sz="2900" dirty="0">
                <a:solidFill>
                  <a:schemeClr val="accent2">
                    <a:lumMod val="75000"/>
                  </a:schemeClr>
                </a:solidFill>
              </a:rPr>
              <a:t>while</a:t>
            </a:r>
            <a:r>
              <a:rPr lang="en-ZA" dirty="0"/>
              <a:t> (</a:t>
            </a:r>
            <a:r>
              <a:rPr lang="en-ZA" dirty="0" smtClean="0"/>
              <a:t>L[</a:t>
            </a:r>
            <a:r>
              <a:rPr lang="en-ZA" dirty="0" err="1" smtClean="0"/>
              <a:t>lenn</a:t>
            </a:r>
            <a:r>
              <a:rPr lang="en-ZA" dirty="0" smtClean="0"/>
              <a:t>] </a:t>
            </a:r>
            <a:r>
              <a:rPr lang="en-ZA" dirty="0"/>
              <a:t>!= S[</a:t>
            </a:r>
            <a:r>
              <a:rPr lang="en-ZA" dirty="0" err="1"/>
              <a:t>i</a:t>
            </a:r>
            <a:r>
              <a:rPr lang="en-ZA" dirty="0"/>
              <a:t>] and </a:t>
            </a:r>
            <a:r>
              <a:rPr lang="en-ZA" dirty="0" err="1" smtClean="0"/>
              <a:t>lenn</a:t>
            </a:r>
            <a:r>
              <a:rPr lang="en-ZA" dirty="0" smtClean="0"/>
              <a:t> </a:t>
            </a:r>
            <a:r>
              <a:rPr lang="en-ZA" dirty="0"/>
              <a:t>&gt; 0):</a:t>
            </a:r>
          </a:p>
          <a:p>
            <a:pPr marL="0" indent="0">
              <a:buNone/>
            </a:pPr>
            <a:r>
              <a:rPr lang="en-ZA" dirty="0">
                <a:solidFill>
                  <a:schemeClr val="accent1"/>
                </a:solidFill>
              </a:rPr>
              <a:t>		\\Change the start until it matches S[</a:t>
            </a:r>
            <a:r>
              <a:rPr lang="en-ZA" dirty="0" err="1">
                <a:solidFill>
                  <a:schemeClr val="accent1"/>
                </a:solidFill>
              </a:rPr>
              <a:t>i</a:t>
            </a:r>
            <a:r>
              <a:rPr lang="en-ZA" dirty="0">
                <a:solidFill>
                  <a:schemeClr val="accent1"/>
                </a:solidFill>
              </a:rPr>
              <a:t>] or is 0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		</a:t>
            </a:r>
            <a:r>
              <a:rPr lang="en-ZA" dirty="0" err="1" smtClean="0"/>
              <a:t>lenn</a:t>
            </a:r>
            <a:r>
              <a:rPr lang="en-ZA" dirty="0" smtClean="0"/>
              <a:t> </a:t>
            </a:r>
            <a:r>
              <a:rPr lang="en-ZA" dirty="0"/>
              <a:t>= </a:t>
            </a:r>
            <a:r>
              <a:rPr lang="en-ZA" dirty="0" smtClean="0"/>
              <a:t>M[</a:t>
            </a:r>
            <a:r>
              <a:rPr lang="en-ZA" dirty="0" err="1" smtClean="0"/>
              <a:t>lenn</a:t>
            </a:r>
            <a:r>
              <a:rPr lang="en-ZA" dirty="0" smtClean="0"/>
              <a:t>- </a:t>
            </a:r>
            <a:r>
              <a:rPr lang="en-ZA" dirty="0"/>
              <a:t>1]</a:t>
            </a:r>
          </a:p>
          <a:p>
            <a:pPr marL="0" indent="0">
              <a:buNone/>
            </a:pPr>
            <a:r>
              <a:rPr lang="en-ZA" dirty="0">
                <a:solidFill>
                  <a:schemeClr val="accent1"/>
                </a:solidFill>
              </a:rPr>
              <a:t>		\\Off by 1 errors will make you suicidal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	</a:t>
            </a:r>
            <a:r>
              <a:rPr lang="en-ZA" sz="2900" dirty="0">
                <a:solidFill>
                  <a:schemeClr val="accent2">
                    <a:lumMod val="75000"/>
                  </a:schemeClr>
                </a:solidFill>
              </a:rPr>
              <a:t>if</a:t>
            </a:r>
            <a:r>
              <a:rPr lang="en-ZA" dirty="0"/>
              <a:t> (</a:t>
            </a:r>
            <a:r>
              <a:rPr lang="en-ZA" dirty="0" smtClean="0"/>
              <a:t>L[</a:t>
            </a:r>
            <a:r>
              <a:rPr lang="en-ZA" dirty="0" err="1" smtClean="0"/>
              <a:t>lenn</a:t>
            </a:r>
            <a:r>
              <a:rPr lang="en-ZA" dirty="0" smtClean="0"/>
              <a:t>] </a:t>
            </a:r>
            <a:r>
              <a:rPr lang="en-ZA" dirty="0"/>
              <a:t>== S[</a:t>
            </a:r>
            <a:r>
              <a:rPr lang="en-ZA" dirty="0" err="1"/>
              <a:t>i</a:t>
            </a:r>
            <a:r>
              <a:rPr lang="en-ZA" dirty="0"/>
              <a:t>]):</a:t>
            </a:r>
          </a:p>
          <a:p>
            <a:pPr marL="0" indent="0">
              <a:buNone/>
            </a:pPr>
            <a:r>
              <a:rPr lang="en-ZA" dirty="0"/>
              <a:t>		</a:t>
            </a:r>
            <a:r>
              <a:rPr lang="en-ZA" dirty="0" err="1"/>
              <a:t>len</a:t>
            </a:r>
            <a:r>
              <a:rPr lang="en-ZA" dirty="0"/>
              <a:t>++</a:t>
            </a:r>
          </a:p>
          <a:p>
            <a:pPr marL="0" indent="0">
              <a:buNone/>
            </a:pPr>
            <a:r>
              <a:rPr lang="en-ZA" sz="2900" dirty="0">
                <a:solidFill>
                  <a:schemeClr val="accent2">
                    <a:lumMod val="75000"/>
                  </a:schemeClr>
                </a:solidFill>
              </a:rPr>
              <a:t>	If </a:t>
            </a:r>
            <a:r>
              <a:rPr lang="en-ZA" dirty="0"/>
              <a:t>(</a:t>
            </a:r>
            <a:r>
              <a:rPr lang="en-ZA" dirty="0" err="1" smtClean="0"/>
              <a:t>lenn</a:t>
            </a:r>
            <a:r>
              <a:rPr lang="en-ZA" dirty="0" smtClean="0"/>
              <a:t> </a:t>
            </a:r>
            <a:r>
              <a:rPr lang="en-ZA" dirty="0"/>
              <a:t>== </a:t>
            </a:r>
            <a:r>
              <a:rPr lang="en-ZA" dirty="0" err="1"/>
              <a:t>L.size</a:t>
            </a:r>
            <a:r>
              <a:rPr lang="en-ZA" dirty="0"/>
              <a:t>()):</a:t>
            </a:r>
          </a:p>
          <a:p>
            <a:pPr marL="0" indent="0">
              <a:buNone/>
            </a:pPr>
            <a:r>
              <a:rPr lang="en-ZA" dirty="0"/>
              <a:t>		</a:t>
            </a:r>
            <a:r>
              <a:rPr lang="en-ZA" dirty="0">
                <a:solidFill>
                  <a:schemeClr val="accent1"/>
                </a:solidFill>
              </a:rPr>
              <a:t>\\The entire L has been found in S</a:t>
            </a:r>
          </a:p>
          <a:p>
            <a:pPr marL="0" indent="0">
              <a:buNone/>
            </a:pPr>
            <a:r>
              <a:rPr lang="en-ZA" dirty="0"/>
              <a:t>		</a:t>
            </a:r>
            <a:r>
              <a:rPr lang="en-ZA" dirty="0" err="1"/>
              <a:t>ans</a:t>
            </a:r>
            <a:r>
              <a:rPr lang="en-ZA" dirty="0"/>
              <a:t>++</a:t>
            </a:r>
          </a:p>
          <a:p>
            <a:pPr marL="0" indent="0">
              <a:buNone/>
            </a:pPr>
            <a:r>
              <a:rPr lang="en-ZA" dirty="0"/>
              <a:t>		</a:t>
            </a:r>
            <a:r>
              <a:rPr lang="en-ZA" dirty="0" err="1" smtClean="0"/>
              <a:t>lenn</a:t>
            </a:r>
            <a:r>
              <a:rPr lang="en-ZA" dirty="0" smtClean="0"/>
              <a:t> </a:t>
            </a:r>
            <a:r>
              <a:rPr lang="en-ZA" dirty="0"/>
              <a:t>= </a:t>
            </a:r>
            <a:r>
              <a:rPr lang="en-ZA" dirty="0" smtClean="0"/>
              <a:t>M[</a:t>
            </a:r>
            <a:r>
              <a:rPr lang="en-ZA" smtClean="0"/>
              <a:t>lenn </a:t>
            </a:r>
            <a:r>
              <a:rPr lang="en-ZA" dirty="0"/>
              <a:t>- 1]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29677277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504091-667A-4016-B926-FB9A93BB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How to find 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E5078B-19A0-41DA-8A1A-D98656D60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15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/>
              <a:t>You can do the O(n</a:t>
            </a:r>
            <a:r>
              <a:rPr lang="en-ZA" baseline="30000" dirty="0"/>
              <a:t>2</a:t>
            </a:r>
            <a:r>
              <a:rPr lang="en-ZA" dirty="0"/>
              <a:t>) which isn’t too bad.</a:t>
            </a:r>
          </a:p>
          <a:p>
            <a:pPr marL="0" indent="0">
              <a:buNone/>
            </a:pPr>
            <a:r>
              <a:rPr lang="en-ZA" dirty="0"/>
              <a:t>There is a O(n) which is similar to the previous code .</a:t>
            </a:r>
          </a:p>
        </p:txBody>
      </p:sp>
    </p:spTree>
    <p:extLst>
      <p:ext uri="{BB962C8B-B14F-4D97-AF65-F5344CB8AC3E}">
        <p14:creationId xmlns="" xmlns:p14="http://schemas.microsoft.com/office/powerpoint/2010/main" val="27588251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504091-667A-4016-B926-FB9A93BB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How to find 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E5078B-19A0-41DA-8A1A-D98656D60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15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 smtClean="0"/>
              <a:t>M = [0, 0]</a:t>
            </a:r>
            <a:endParaRPr lang="en-ZA" dirty="0"/>
          </a:p>
          <a:p>
            <a:pPr marL="0" indent="0">
              <a:buNone/>
            </a:pPr>
            <a:r>
              <a:rPr lang="en-ZA" dirty="0" err="1" smtClean="0"/>
              <a:t>lenn</a:t>
            </a:r>
            <a:r>
              <a:rPr lang="en-ZA" dirty="0" smtClean="0"/>
              <a:t> </a:t>
            </a:r>
            <a:r>
              <a:rPr lang="en-ZA" dirty="0"/>
              <a:t>= 0</a:t>
            </a:r>
          </a:p>
          <a:p>
            <a:pPr marL="0" indent="0">
              <a:buNone/>
            </a:pP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for</a:t>
            </a:r>
            <a:r>
              <a:rPr lang="en-ZA" dirty="0"/>
              <a:t> </a:t>
            </a:r>
            <a:r>
              <a:rPr lang="en-ZA" dirty="0" err="1"/>
              <a:t>i</a:t>
            </a:r>
            <a:r>
              <a:rPr lang="en-ZA" dirty="0"/>
              <a:t> in </a:t>
            </a:r>
            <a:r>
              <a:rPr lang="en-ZA" dirty="0" smtClean="0">
                <a:solidFill>
                  <a:srgbClr val="7030A0"/>
                </a:solidFill>
              </a:rPr>
              <a:t>range</a:t>
            </a:r>
            <a:r>
              <a:rPr lang="en-ZA" dirty="0" smtClean="0"/>
              <a:t>(1, </a:t>
            </a:r>
            <a:r>
              <a:rPr lang="en-ZA" dirty="0" err="1" smtClean="0"/>
              <a:t>len</a:t>
            </a:r>
            <a:r>
              <a:rPr lang="en-ZA" dirty="0" smtClean="0"/>
              <a:t>(L</a:t>
            </a:r>
            <a:r>
              <a:rPr lang="en-ZA" dirty="0"/>
              <a:t>)):</a:t>
            </a:r>
          </a:p>
          <a:p>
            <a:pPr marL="0" indent="0">
              <a:buNone/>
            </a:pPr>
            <a:r>
              <a:rPr lang="en-ZA" dirty="0"/>
              <a:t>	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while</a:t>
            </a:r>
            <a:r>
              <a:rPr lang="en-ZA" dirty="0"/>
              <a:t> (</a:t>
            </a:r>
            <a:r>
              <a:rPr lang="en-ZA" dirty="0" smtClean="0"/>
              <a:t>L[</a:t>
            </a:r>
            <a:r>
              <a:rPr lang="en-ZA" dirty="0" err="1" smtClean="0"/>
              <a:t>lenn</a:t>
            </a:r>
            <a:r>
              <a:rPr lang="en-ZA" dirty="0" smtClean="0"/>
              <a:t>] </a:t>
            </a:r>
            <a:r>
              <a:rPr lang="en-ZA" dirty="0"/>
              <a:t>!= L[</a:t>
            </a:r>
            <a:r>
              <a:rPr lang="en-ZA" dirty="0" err="1"/>
              <a:t>i</a:t>
            </a:r>
            <a:r>
              <a:rPr lang="en-ZA" dirty="0"/>
              <a:t>] and </a:t>
            </a:r>
            <a:r>
              <a:rPr lang="en-ZA" dirty="0" err="1" smtClean="0"/>
              <a:t>lenn</a:t>
            </a:r>
            <a:r>
              <a:rPr lang="en-ZA" dirty="0" smtClean="0"/>
              <a:t> </a:t>
            </a:r>
            <a:r>
              <a:rPr lang="en-ZA" dirty="0"/>
              <a:t>&gt; 0):</a:t>
            </a:r>
          </a:p>
          <a:p>
            <a:pPr marL="0" indent="0">
              <a:buNone/>
            </a:pPr>
            <a:r>
              <a:rPr lang="en-ZA" dirty="0"/>
              <a:t>		</a:t>
            </a:r>
            <a:r>
              <a:rPr lang="en-ZA" dirty="0" err="1" smtClean="0"/>
              <a:t>lenn</a:t>
            </a:r>
            <a:r>
              <a:rPr lang="en-ZA" dirty="0" smtClean="0"/>
              <a:t> </a:t>
            </a:r>
            <a:r>
              <a:rPr lang="en-ZA" dirty="0"/>
              <a:t>= </a:t>
            </a:r>
            <a:r>
              <a:rPr lang="en-ZA" dirty="0" smtClean="0"/>
              <a:t>M[</a:t>
            </a:r>
            <a:r>
              <a:rPr lang="en-ZA" dirty="0" err="1" smtClean="0"/>
              <a:t>lenn</a:t>
            </a:r>
            <a:r>
              <a:rPr lang="en-ZA" dirty="0" smtClean="0"/>
              <a:t>- </a:t>
            </a:r>
            <a:r>
              <a:rPr lang="en-ZA" dirty="0"/>
              <a:t>1]</a:t>
            </a:r>
          </a:p>
          <a:p>
            <a:pPr marL="0" indent="0">
              <a:buNone/>
            </a:pPr>
            <a:r>
              <a:rPr lang="en-ZA" dirty="0"/>
              <a:t>	</a:t>
            </a:r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if</a:t>
            </a:r>
            <a:r>
              <a:rPr lang="en-ZA" dirty="0"/>
              <a:t> (</a:t>
            </a:r>
            <a:r>
              <a:rPr lang="en-ZA" dirty="0" smtClean="0"/>
              <a:t>L[</a:t>
            </a:r>
            <a:r>
              <a:rPr lang="en-ZA" dirty="0" err="1" smtClean="0"/>
              <a:t>lenn</a:t>
            </a:r>
            <a:r>
              <a:rPr lang="en-ZA" dirty="0" smtClean="0"/>
              <a:t>] </a:t>
            </a:r>
            <a:r>
              <a:rPr lang="en-ZA" dirty="0"/>
              <a:t>== L[</a:t>
            </a:r>
            <a:r>
              <a:rPr lang="en-ZA" dirty="0" err="1"/>
              <a:t>i</a:t>
            </a:r>
            <a:r>
              <a:rPr lang="en-ZA" dirty="0"/>
              <a:t>]):</a:t>
            </a:r>
          </a:p>
          <a:p>
            <a:pPr marL="0" indent="0">
              <a:buNone/>
            </a:pPr>
            <a:r>
              <a:rPr lang="en-ZA" dirty="0"/>
              <a:t>		</a:t>
            </a:r>
            <a:r>
              <a:rPr lang="en-ZA" dirty="0" err="1" smtClean="0"/>
              <a:t>lenn</a:t>
            </a:r>
            <a:r>
              <a:rPr lang="en-ZA" dirty="0" smtClean="0"/>
              <a:t>++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	</a:t>
            </a:r>
            <a:r>
              <a:rPr lang="en-ZA" dirty="0" err="1" smtClean="0"/>
              <a:t>M.append</a:t>
            </a:r>
            <a:r>
              <a:rPr lang="en-ZA" dirty="0" smtClean="0"/>
              <a:t>(</a:t>
            </a:r>
            <a:r>
              <a:rPr lang="en-ZA" dirty="0" err="1" smtClean="0"/>
              <a:t>lenn</a:t>
            </a:r>
            <a:r>
              <a:rPr lang="en-ZA" dirty="0" smtClean="0"/>
              <a:t>)</a:t>
            </a: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1285903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F9366C-FE31-4B91-B099-CA94DD589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Rolling hash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A2BA63-CCBF-4012-ABA0-A4B01689B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Suppose we’re hashing length </a:t>
            </a:r>
            <a:r>
              <a:rPr lang="en-ZA" i="1" dirty="0"/>
              <a:t>n</a:t>
            </a:r>
            <a:r>
              <a:rPr lang="en-ZA" dirty="0"/>
              <a:t> = 4.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‘</a:t>
            </a:r>
            <a:r>
              <a:rPr lang="en-ZA" dirty="0" err="1"/>
              <a:t>abbaaccd</a:t>
            </a:r>
            <a:r>
              <a:rPr lang="en-ZA" dirty="0"/>
              <a:t>’</a:t>
            </a:r>
          </a:p>
          <a:p>
            <a:pPr marL="0" indent="0">
              <a:buNone/>
            </a:pPr>
            <a:r>
              <a:rPr lang="en-ZA" dirty="0"/>
              <a:t>hash(‘</a:t>
            </a:r>
            <a:r>
              <a:rPr lang="en-ZA" dirty="0" err="1"/>
              <a:t>abba</a:t>
            </a:r>
            <a:r>
              <a:rPr lang="en-ZA" dirty="0"/>
              <a:t>’) = 1k</a:t>
            </a:r>
            <a:r>
              <a:rPr lang="en-ZA" baseline="30000" dirty="0"/>
              <a:t>3</a:t>
            </a:r>
            <a:r>
              <a:rPr lang="en-ZA" dirty="0"/>
              <a:t> + 2k</a:t>
            </a:r>
            <a:r>
              <a:rPr lang="en-ZA" baseline="30000" dirty="0"/>
              <a:t>2</a:t>
            </a:r>
            <a:r>
              <a:rPr lang="en-ZA" dirty="0"/>
              <a:t> + 2k + 1                                              ALL mod p</a:t>
            </a:r>
            <a:endParaRPr lang="en-ZA" baseline="30000" dirty="0"/>
          </a:p>
          <a:p>
            <a:pPr marL="0" indent="0">
              <a:buNone/>
            </a:pPr>
            <a:r>
              <a:rPr lang="en-ZA" dirty="0"/>
              <a:t>hash(‘</a:t>
            </a:r>
            <a:r>
              <a:rPr lang="en-ZA" dirty="0" err="1"/>
              <a:t>bbaa</a:t>
            </a:r>
            <a:r>
              <a:rPr lang="en-ZA" dirty="0"/>
              <a:t>’) =           2k</a:t>
            </a:r>
            <a:r>
              <a:rPr lang="en-ZA" baseline="30000" dirty="0"/>
              <a:t>3</a:t>
            </a:r>
            <a:r>
              <a:rPr lang="en-ZA" dirty="0"/>
              <a:t> + 2k</a:t>
            </a:r>
            <a:r>
              <a:rPr lang="en-ZA" baseline="30000" dirty="0"/>
              <a:t>2</a:t>
            </a:r>
            <a:r>
              <a:rPr lang="en-ZA" dirty="0"/>
              <a:t>+1k +  1</a:t>
            </a:r>
          </a:p>
          <a:p>
            <a:pPr marL="0" indent="0">
              <a:buNone/>
            </a:pPr>
            <a:r>
              <a:rPr lang="en-ZA" dirty="0"/>
              <a:t>hash(‘</a:t>
            </a:r>
            <a:r>
              <a:rPr lang="en-ZA" dirty="0" err="1"/>
              <a:t>baac</a:t>
            </a:r>
            <a:r>
              <a:rPr lang="en-ZA" dirty="0"/>
              <a:t>’)</a:t>
            </a:r>
            <a:r>
              <a:rPr lang="en-ZA" baseline="30000" dirty="0"/>
              <a:t>  </a:t>
            </a:r>
            <a:r>
              <a:rPr lang="en-ZA" dirty="0"/>
              <a:t>=                     2k</a:t>
            </a:r>
            <a:r>
              <a:rPr lang="en-ZA" baseline="30000" dirty="0"/>
              <a:t>3</a:t>
            </a:r>
            <a:r>
              <a:rPr lang="en-ZA" dirty="0"/>
              <a:t> + 1k</a:t>
            </a:r>
            <a:r>
              <a:rPr lang="en-ZA" baseline="30000" dirty="0"/>
              <a:t>2</a:t>
            </a:r>
            <a:r>
              <a:rPr lang="en-ZA" dirty="0"/>
              <a:t>+1k + 3</a:t>
            </a:r>
          </a:p>
          <a:p>
            <a:pPr marL="0" indent="0">
              <a:buNone/>
            </a:pPr>
            <a:endParaRPr lang="en-ZA" baseline="30000" dirty="0"/>
          </a:p>
          <a:p>
            <a:pPr marL="0" indent="0">
              <a:buNone/>
            </a:pPr>
            <a:r>
              <a:rPr lang="en-ZA" dirty="0"/>
              <a:t>To go from one hash to another:</a:t>
            </a:r>
            <a:r>
              <a:rPr lang="en-ZA" baseline="30000" dirty="0"/>
              <a:t> </a:t>
            </a:r>
            <a:r>
              <a:rPr lang="en-ZA" dirty="0"/>
              <a:t>Remove the first letter</a:t>
            </a:r>
            <a:br>
              <a:rPr lang="en-ZA" dirty="0"/>
            </a:br>
            <a:r>
              <a:rPr lang="en-ZA" dirty="0"/>
              <a:t>                                                           times k</a:t>
            </a:r>
            <a:br>
              <a:rPr lang="en-ZA" dirty="0"/>
            </a:br>
            <a:r>
              <a:rPr lang="en-ZA" dirty="0"/>
              <a:t>                                                           add the next letter</a:t>
            </a:r>
            <a:r>
              <a:rPr lang="en-ZA" baseline="30000" dirty="0"/>
              <a:t> </a:t>
            </a:r>
            <a:endParaRPr lang="en-ZA" dirty="0"/>
          </a:p>
        </p:txBody>
      </p:sp>
    </p:spTree>
    <p:extLst>
      <p:ext uri="{BB962C8B-B14F-4D97-AF65-F5344CB8AC3E}">
        <p14:creationId xmlns="" xmlns:p14="http://schemas.microsoft.com/office/powerpoint/2010/main" val="12841291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9A7174-07AA-427D-BA94-B693D1628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Note: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CCAC3F-7009-43AF-A0A5-9B4872809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For some reason my code is a lot simpler than other sites.</a:t>
            </a:r>
          </a:p>
          <a:p>
            <a:pPr marL="0" indent="0">
              <a:buNone/>
            </a:pPr>
            <a:r>
              <a:rPr lang="en-ZA" dirty="0"/>
              <a:t>So maybe my code is slow or doesn’t work.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>
                <a:hlinkClick r:id="rId2"/>
              </a:rPr>
              <a:t>https://www.geeksforgeeks.org/kmp-algorithm-for-pattern-searching/</a:t>
            </a:r>
            <a:endParaRPr lang="en-ZA" dirty="0"/>
          </a:p>
          <a:p>
            <a:pPr marL="0" indent="0">
              <a:buNone/>
            </a:pPr>
            <a:r>
              <a:rPr lang="en-ZA" dirty="0">
                <a:hlinkClick r:id="rId3"/>
              </a:rPr>
              <a:t>https://en.wikipedia.org/wiki/Knuth%E2%80%93Morris%E2%80%93Pratt_algorithm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If you need code.</a:t>
            </a:r>
          </a:p>
        </p:txBody>
      </p:sp>
    </p:spTree>
    <p:extLst>
      <p:ext uri="{BB962C8B-B14F-4D97-AF65-F5344CB8AC3E}">
        <p14:creationId xmlns="" xmlns:p14="http://schemas.microsoft.com/office/powerpoint/2010/main" val="28062885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7233F3-F2C9-4E80-B956-99639FDD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Time complexity of KMP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20ADFE-EF32-48CE-AC4D-899E0D123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O(n) </a:t>
            </a:r>
            <a:r>
              <a:rPr lang="en-ZA" dirty="0" err="1"/>
              <a:t>preprocessing</a:t>
            </a:r>
            <a:endParaRPr lang="en-ZA" dirty="0"/>
          </a:p>
          <a:p>
            <a:pPr marL="0" indent="0">
              <a:buNone/>
            </a:pPr>
            <a:r>
              <a:rPr lang="en-ZA" dirty="0"/>
              <a:t>O(m) matching time</a:t>
            </a:r>
          </a:p>
          <a:p>
            <a:pPr marL="0" indent="0">
              <a:buNone/>
            </a:pPr>
            <a:r>
              <a:rPr lang="en-ZA" dirty="0"/>
              <a:t>O(n + m) total time</a:t>
            </a:r>
          </a:p>
        </p:txBody>
      </p:sp>
    </p:spTree>
    <p:extLst>
      <p:ext uri="{BB962C8B-B14F-4D97-AF65-F5344CB8AC3E}">
        <p14:creationId xmlns="" xmlns:p14="http://schemas.microsoft.com/office/powerpoint/2010/main" val="512767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8929D3-DC69-40C5-B3EE-5D7049B6A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Rabin-Karp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0E2E6F-F79A-47B2-972E-291126863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Robin- Karp is using the rolling hash and comparing it to our original string to see if they have the same hash.</a:t>
            </a:r>
          </a:p>
          <a:p>
            <a:pPr marL="0" indent="0">
              <a:buNone/>
            </a:pPr>
            <a:r>
              <a:rPr lang="en-ZA" dirty="0"/>
              <a:t>Where n is length of </a:t>
            </a:r>
            <a:r>
              <a:rPr lang="en-ZA" i="1" dirty="0"/>
              <a:t>L </a:t>
            </a:r>
            <a:r>
              <a:rPr lang="en-ZA" dirty="0"/>
              <a:t>and m is length of </a:t>
            </a:r>
            <a:r>
              <a:rPr lang="en-ZA" i="1" dirty="0"/>
              <a:t>S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Average running time of O(n + m)</a:t>
            </a:r>
          </a:p>
          <a:p>
            <a:pPr marL="0" indent="0">
              <a:buNone/>
            </a:pPr>
            <a:r>
              <a:rPr lang="en-ZA" dirty="0"/>
              <a:t>Worst case: O(nm)</a:t>
            </a:r>
          </a:p>
          <a:p>
            <a:pPr marL="0" indent="0">
              <a:buNone/>
            </a:pPr>
            <a:r>
              <a:rPr lang="en-ZA" dirty="0"/>
              <a:t>e.g. </a:t>
            </a:r>
            <a:r>
              <a:rPr lang="en-ZA" i="1" dirty="0"/>
              <a:t>L</a:t>
            </a:r>
            <a:r>
              <a:rPr lang="en-ZA" dirty="0"/>
              <a:t> = ‘AAA’, </a:t>
            </a:r>
            <a:r>
              <a:rPr lang="en-ZA" i="1" dirty="0"/>
              <a:t>S</a:t>
            </a:r>
            <a:r>
              <a:rPr lang="en-ZA" dirty="0"/>
              <a:t> = ‘AAAAAAAAAAAAAAAAAAAAAAAAAH’ </a:t>
            </a:r>
          </a:p>
        </p:txBody>
      </p:sp>
    </p:spTree>
    <p:extLst>
      <p:ext uri="{BB962C8B-B14F-4D97-AF65-F5344CB8AC3E}">
        <p14:creationId xmlns="" xmlns:p14="http://schemas.microsoft.com/office/powerpoint/2010/main" val="3796467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36B7AB-E285-4A10-BCEA-99DFB68D4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How to deal with AAAAAAAAAAAAAAAAAH?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4A779D-8DD1-4B2D-ABDD-3360C417A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Use KMP</a:t>
            </a:r>
          </a:p>
        </p:txBody>
      </p:sp>
    </p:spTree>
    <p:extLst>
      <p:ext uri="{BB962C8B-B14F-4D97-AF65-F5344CB8AC3E}">
        <p14:creationId xmlns="" xmlns:p14="http://schemas.microsoft.com/office/powerpoint/2010/main" val="303072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26A734-E0D4-4E8B-AA34-261B0A91F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Knuth-Morris-Pratt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7C0904-037E-4327-A26D-E9D3CA293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How many times does a string </a:t>
            </a:r>
            <a:r>
              <a:rPr lang="en-ZA" i="1" dirty="0"/>
              <a:t>L </a:t>
            </a:r>
            <a:r>
              <a:rPr lang="en-ZA" dirty="0"/>
              <a:t>appear in a string </a:t>
            </a:r>
            <a:r>
              <a:rPr lang="en-ZA" i="1" dirty="0"/>
              <a:t>S.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/>
              <a:t>We use pre-processing.</a:t>
            </a:r>
          </a:p>
          <a:p>
            <a:pPr marL="0" indent="0">
              <a:buNone/>
            </a:pPr>
            <a:r>
              <a:rPr lang="en-ZA" dirty="0"/>
              <a:t>When a mistake occurs we do not start from over but to the shortest prefix that ‘works’.</a:t>
            </a:r>
          </a:p>
        </p:txBody>
      </p:sp>
    </p:spTree>
    <p:extLst>
      <p:ext uri="{BB962C8B-B14F-4D97-AF65-F5344CB8AC3E}">
        <p14:creationId xmlns="" xmlns:p14="http://schemas.microsoft.com/office/powerpoint/2010/main" val="339952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093FE2-3C8D-48BD-A642-795288FF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D7F4A6-92F8-4622-B436-80DFDF360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i="1" dirty="0"/>
              <a:t>L </a:t>
            </a:r>
            <a:r>
              <a:rPr lang="en-ZA" dirty="0"/>
              <a:t> = ABACABAD</a:t>
            </a:r>
          </a:p>
          <a:p>
            <a:pPr marL="0" indent="0">
              <a:buNone/>
            </a:pPr>
            <a:r>
              <a:rPr lang="en-ZA" i="1" dirty="0"/>
              <a:t>S </a:t>
            </a:r>
            <a:r>
              <a:rPr lang="en-ZA" dirty="0"/>
              <a:t>= ABACABABACABAD</a:t>
            </a:r>
          </a:p>
          <a:p>
            <a:pPr marL="0" indent="0">
              <a:buNone/>
            </a:pPr>
            <a:endParaRPr lang="en-ZA" i="1" dirty="0"/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A</a:t>
            </a:r>
            <a:r>
              <a:rPr lang="en-ZA" dirty="0"/>
              <a:t>BACABABACABAD</a:t>
            </a:r>
          </a:p>
          <a:p>
            <a:pPr marL="0" indent="0">
              <a:buNone/>
            </a:pPr>
            <a:r>
              <a:rPr lang="en-ZA" dirty="0"/>
              <a:t>A</a:t>
            </a:r>
            <a:r>
              <a:rPr lang="en-ZA" dirty="0">
                <a:solidFill>
                  <a:schemeClr val="bg2">
                    <a:lumMod val="75000"/>
                  </a:schemeClr>
                </a:solidFill>
              </a:rPr>
              <a:t>BACABAD</a:t>
            </a:r>
          </a:p>
          <a:p>
            <a:pPr marL="0" indent="0">
              <a:buNone/>
            </a:pPr>
            <a:endParaRPr lang="en-ZA" i="1" dirty="0"/>
          </a:p>
        </p:txBody>
      </p:sp>
    </p:spTree>
    <p:extLst>
      <p:ext uri="{BB962C8B-B14F-4D97-AF65-F5344CB8AC3E}">
        <p14:creationId xmlns="" xmlns:p14="http://schemas.microsoft.com/office/powerpoint/2010/main" val="27771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1414</Words>
  <Application>Microsoft Office PowerPoint</Application>
  <PresentationFormat>Custom</PresentationFormat>
  <Paragraphs>448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Finding substrings</vt:lpstr>
      <vt:lpstr>What are we doing?</vt:lpstr>
      <vt:lpstr>Rabin-Karp and hashing</vt:lpstr>
      <vt:lpstr>What’s the point of hashing?</vt:lpstr>
      <vt:lpstr>Rolling hash</vt:lpstr>
      <vt:lpstr>Rabin-Karp</vt:lpstr>
      <vt:lpstr>How to deal with AAAAAAAAAAAAAAAAAH?</vt:lpstr>
      <vt:lpstr>Knuth-Morris-Pratt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Where to fall-back?</vt:lpstr>
      <vt:lpstr>How to implement?</vt:lpstr>
      <vt:lpstr>How to find M?</vt:lpstr>
      <vt:lpstr>How to find M?</vt:lpstr>
      <vt:lpstr>Note:</vt:lpstr>
      <vt:lpstr>Time complexity of KMP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substrings</dc:title>
  <dc:creator>Yaseen Mowzer</dc:creator>
  <cp:lastModifiedBy>Robin</cp:lastModifiedBy>
  <cp:revision>23</cp:revision>
  <dcterms:created xsi:type="dcterms:W3CDTF">2019-03-04T16:30:18Z</dcterms:created>
  <dcterms:modified xsi:type="dcterms:W3CDTF">2019-03-30T16:33:17Z</dcterms:modified>
</cp:coreProperties>
</file>